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2"/>
  </p:handoutMasterIdLst>
  <p:sldIdLst>
    <p:sldId id="256" r:id="rId2"/>
    <p:sldId id="258" r:id="rId3"/>
    <p:sldId id="259" r:id="rId4"/>
    <p:sldId id="257" r:id="rId5"/>
    <p:sldId id="268" r:id="rId6"/>
    <p:sldId id="260" r:id="rId7"/>
    <p:sldId id="271" r:id="rId8"/>
    <p:sldId id="272" r:id="rId9"/>
    <p:sldId id="261" r:id="rId10"/>
    <p:sldId id="266" r:id="rId11"/>
    <p:sldId id="262" r:id="rId12"/>
    <p:sldId id="263" r:id="rId13"/>
    <p:sldId id="264" r:id="rId14"/>
    <p:sldId id="267" r:id="rId15"/>
    <p:sldId id="265" r:id="rId16"/>
    <p:sldId id="270" r:id="rId17"/>
    <p:sldId id="269" r:id="rId18"/>
    <p:sldId id="273" r:id="rId19"/>
    <p:sldId id="275" r:id="rId20"/>
    <p:sldId id="274" r:id="rId2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7" autoAdjust="0"/>
    <p:restoredTop sz="94660"/>
  </p:normalViewPr>
  <p:slideViewPr>
    <p:cSldViewPr snapToGrid="0">
      <p:cViewPr>
        <p:scale>
          <a:sx n="75" d="100"/>
          <a:sy n="75" d="100"/>
        </p:scale>
        <p:origin x="2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DC43C42-47E5-450A-9E92-0C1EFCA8D392}" type="datetimeFigureOut">
              <a:rPr lang="en-US" smtClean="0"/>
              <a:t>3/12/2016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D3471FF-12E8-4A29-97CF-289DA4904142}" type="slidenum">
              <a:rPr lang="en-US" smtClean="0"/>
              <a:t>‹#›</a:t>
            </a:fld>
            <a:endParaRPr lang="en-US"/>
          </a:p>
        </p:txBody>
      </p:sp>
    </p:spTree>
    <p:extLst>
      <p:ext uri="{BB962C8B-B14F-4D97-AF65-F5344CB8AC3E}">
        <p14:creationId xmlns:p14="http://schemas.microsoft.com/office/powerpoint/2010/main" val="25988659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3/12/2016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labsupplies.com/Neo-Sci.html" TargetMode="External"/><Relationship Id="rId2" Type="http://schemas.openxmlformats.org/officeDocument/2006/relationships/hyperlink" Target="https://engage.intel.com/docs/DOC-51235" TargetMode="External"/><Relationship Id="rId1" Type="http://schemas.openxmlformats.org/officeDocument/2006/relationships/slideLayout" Target="../slideLayouts/slideLayout2.xml"/><Relationship Id="rId4" Type="http://schemas.openxmlformats.org/officeDocument/2006/relationships/hyperlink" Target="http://www.lhsgem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hyperlink" Target="http://www.online-stopwatch.com/countdown-tim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mymysteryparty.com/kids-mystery-parties/" TargetMode="External"/><Relationship Id="rId3" Type="http://schemas.openxmlformats.org/officeDocument/2006/relationships/hyperlink" Target="http://www.mysterymaster.com/puzzles/index.php" TargetMode="External"/><Relationship Id="rId7" Type="http://schemas.openxmlformats.org/officeDocument/2006/relationships/hyperlink" Target="http://dramaticfanatic.com/mystery-party/" TargetMode="External"/><Relationship Id="rId2" Type="http://schemas.openxmlformats.org/officeDocument/2006/relationships/hyperlink" Target="http://dailybrainteaser.blogspot.com/2010/08/top-10-mystery-puzzles.html" TargetMode="External"/><Relationship Id="rId1" Type="http://schemas.openxmlformats.org/officeDocument/2006/relationships/slideLayout" Target="../slideLayouts/slideLayout2.xml"/><Relationship Id="rId6" Type="http://schemas.openxmlformats.org/officeDocument/2006/relationships/hyperlink" Target="http://www.merrimysteries.com/" TargetMode="External"/><Relationship Id="rId5" Type="http://schemas.openxmlformats.org/officeDocument/2006/relationships/hyperlink" Target="http://kids.mysterynet.com/" TargetMode="External"/><Relationship Id="rId4" Type="http://schemas.openxmlformats.org/officeDocument/2006/relationships/hyperlink" Target="http://www.mysterynet.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tyler@rockdale.k12.ga.us" TargetMode="External"/><Relationship Id="rId2" Type="http://schemas.openxmlformats.org/officeDocument/2006/relationships/hyperlink" Target="mailto:thampton@rockdale.k12.ga.u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gi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aughingmatters.com/" TargetMode="External"/><Relationship Id="rId2" Type="http://schemas.openxmlformats.org/officeDocument/2006/relationships/hyperlink" Target="http://www.merrimysteri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teacher.scholastic.com/maven/"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9110" y="1964267"/>
            <a:ext cx="8301015" cy="2421464"/>
          </a:xfrm>
        </p:spPr>
        <p:txBody>
          <a:bodyPr>
            <a:noAutofit/>
          </a:bodyPr>
          <a:lstStyle/>
          <a:p>
            <a:r>
              <a:rPr lang="en-US" sz="8800" b="1" dirty="0" smtClean="0"/>
              <a:t>It’s  a Mystery</a:t>
            </a:r>
            <a:endParaRPr lang="en-US" sz="8800" b="1" dirty="0"/>
          </a:p>
        </p:txBody>
      </p:sp>
      <p:sp>
        <p:nvSpPr>
          <p:cNvPr id="3" name="Subtitle 2"/>
          <p:cNvSpPr>
            <a:spLocks noGrp="1"/>
          </p:cNvSpPr>
          <p:nvPr>
            <p:ph type="subTitle" idx="1"/>
          </p:nvPr>
        </p:nvSpPr>
        <p:spPr/>
        <p:txBody>
          <a:bodyPr>
            <a:normAutofit/>
          </a:bodyPr>
          <a:lstStyle/>
          <a:p>
            <a:r>
              <a:rPr lang="en-US" sz="3600" dirty="0" smtClean="0"/>
              <a:t>Deductive reasoning in literature, math, and science</a:t>
            </a:r>
            <a:endParaRPr lang="en-US" sz="3600" dirty="0"/>
          </a:p>
        </p:txBody>
      </p:sp>
    </p:spTree>
    <p:extLst>
      <p:ext uri="{BB962C8B-B14F-4D97-AF65-F5344CB8AC3E}">
        <p14:creationId xmlns:p14="http://schemas.microsoft.com/office/powerpoint/2010/main" val="230561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th_task_6-8.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7736" t="12040" r="13976"/>
          <a:stretch/>
        </p:blipFill>
        <p:spPr>
          <a:xfrm>
            <a:off x="486696" y="353960"/>
            <a:ext cx="4188543" cy="5191434"/>
          </a:xfrm>
        </p:spPr>
      </p:pic>
      <p:pic>
        <p:nvPicPr>
          <p:cNvPr id="5" name="Picture 4" descr="Logic book.pdf - Adobe Reader"/>
          <p:cNvPicPr>
            <a:picLocks noChangeAspect="1"/>
          </p:cNvPicPr>
          <p:nvPr/>
        </p:nvPicPr>
        <p:blipFill rotWithShape="1">
          <a:blip r:embed="rId3">
            <a:extLst>
              <a:ext uri="{28A0092B-C50C-407E-A947-70E740481C1C}">
                <a14:useLocalDpi xmlns:a14="http://schemas.microsoft.com/office/drawing/2010/main" val="0"/>
              </a:ext>
            </a:extLst>
          </a:blip>
          <a:srcRect l="27408" t="12258" r="23371"/>
          <a:stretch/>
        </p:blipFill>
        <p:spPr>
          <a:xfrm>
            <a:off x="6282099" y="309714"/>
            <a:ext cx="4535127" cy="5515899"/>
          </a:xfrm>
          <a:prstGeom prst="rect">
            <a:avLst/>
          </a:prstGeom>
        </p:spPr>
      </p:pic>
      <p:sp>
        <p:nvSpPr>
          <p:cNvPr id="6" name="TextBox 5"/>
          <p:cNvSpPr txBox="1"/>
          <p:nvPr/>
        </p:nvSpPr>
        <p:spPr>
          <a:xfrm>
            <a:off x="6282099" y="5825613"/>
            <a:ext cx="5412658" cy="646331"/>
          </a:xfrm>
          <a:prstGeom prst="rect">
            <a:avLst/>
          </a:prstGeom>
          <a:noFill/>
        </p:spPr>
        <p:txBody>
          <a:bodyPr wrap="square" rtlCol="0">
            <a:spAutoFit/>
          </a:bodyPr>
          <a:lstStyle/>
          <a:p>
            <a:r>
              <a:rPr lang="en-US" dirty="0" smtClean="0"/>
              <a:t>From </a:t>
            </a:r>
            <a:r>
              <a:rPr lang="en-US" u="sng" dirty="0" smtClean="0"/>
              <a:t>Logic Posters, Puzzles, and Problems</a:t>
            </a:r>
            <a:r>
              <a:rPr lang="en-US" dirty="0" smtClean="0"/>
              <a:t> </a:t>
            </a:r>
          </a:p>
          <a:p>
            <a:r>
              <a:rPr lang="en-US" dirty="0" smtClean="0"/>
              <a:t>by </a:t>
            </a:r>
            <a:r>
              <a:rPr lang="en-US" dirty="0" err="1" smtClean="0"/>
              <a:t>Honi</a:t>
            </a:r>
            <a:r>
              <a:rPr lang="en-US" dirty="0" smtClean="0"/>
              <a:t> J. Bamberger      Scholastic Teaching Resources</a:t>
            </a:r>
            <a:endParaRPr lang="en-US" dirty="0"/>
          </a:p>
        </p:txBody>
      </p:sp>
    </p:spTree>
    <p:extLst>
      <p:ext uri="{BB962C8B-B14F-4D97-AF65-F5344CB8AC3E}">
        <p14:creationId xmlns:p14="http://schemas.microsoft.com/office/powerpoint/2010/main" val="95686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4446"/>
            <a:ext cx="10131425" cy="1204966"/>
          </a:xfrm>
        </p:spPr>
        <p:txBody>
          <a:bodyPr>
            <a:normAutofit/>
          </a:bodyPr>
          <a:lstStyle/>
          <a:p>
            <a:r>
              <a:rPr lang="en-US" sz="7200" b="1" dirty="0" smtClean="0"/>
              <a:t>SCIENCE</a:t>
            </a:r>
            <a:endParaRPr lang="en-US" sz="7200" b="1" dirty="0"/>
          </a:p>
        </p:txBody>
      </p:sp>
      <p:sp>
        <p:nvSpPr>
          <p:cNvPr id="3" name="Content Placeholder 2"/>
          <p:cNvSpPr>
            <a:spLocks noGrp="1"/>
          </p:cNvSpPr>
          <p:nvPr>
            <p:ph idx="1"/>
          </p:nvPr>
        </p:nvSpPr>
        <p:spPr>
          <a:xfrm>
            <a:off x="685799" y="1876925"/>
            <a:ext cx="10131426" cy="4584032"/>
          </a:xfrm>
        </p:spPr>
        <p:txBody>
          <a:bodyPr>
            <a:normAutofit fontScale="92500" lnSpcReduction="10000"/>
          </a:bodyPr>
          <a:lstStyle/>
          <a:p>
            <a:r>
              <a:rPr lang="en-US" sz="2400" u="sng" dirty="0" smtClean="0"/>
              <a:t>Forensics: Get a Clue</a:t>
            </a:r>
            <a:r>
              <a:rPr lang="en-US" sz="2400" dirty="0" smtClean="0"/>
              <a:t> unit (interdisciplinary/grades  6-8, can be adapted for 5</a:t>
            </a:r>
            <a:r>
              <a:rPr lang="en-US" sz="2400" baseline="30000" dirty="0" smtClean="0"/>
              <a:t>th</a:t>
            </a:r>
            <a:r>
              <a:rPr lang="en-US" sz="2400" dirty="0" smtClean="0"/>
              <a:t> grade) </a:t>
            </a:r>
            <a:r>
              <a:rPr lang="en-US" sz="2400" u="sng" dirty="0" smtClean="0">
                <a:hlinkClick r:id="rId2"/>
              </a:rPr>
              <a:t>https</a:t>
            </a:r>
            <a:r>
              <a:rPr lang="en-US" sz="2400" u="sng" dirty="0">
                <a:hlinkClick r:id="rId2"/>
              </a:rPr>
              <a:t>://</a:t>
            </a:r>
            <a:r>
              <a:rPr lang="en-US" sz="2400" u="sng" dirty="0" smtClean="0">
                <a:hlinkClick r:id="rId2"/>
              </a:rPr>
              <a:t>engage.intel.com/docs/DOC-51235</a:t>
            </a:r>
            <a:endParaRPr lang="en-US" sz="2400" u="sng" dirty="0" smtClean="0"/>
          </a:p>
          <a:p>
            <a:r>
              <a:rPr lang="en-US" sz="2400" u="sng" dirty="0" smtClean="0"/>
              <a:t>Crime and Puzzlement</a:t>
            </a:r>
            <a:r>
              <a:rPr lang="en-US" sz="2400" dirty="0" smtClean="0"/>
              <a:t> books by Lawrence Treat. Picture mysteries that require observation and analysis of clues. Can be used as an activating activity</a:t>
            </a:r>
          </a:p>
          <a:p>
            <a:r>
              <a:rPr lang="en-US" sz="2400" dirty="0" smtClean="0"/>
              <a:t>Neo Science has many CSI related hands-on labs (Can be ordered through </a:t>
            </a:r>
            <a:r>
              <a:rPr lang="en-US" sz="2400" dirty="0"/>
              <a:t>School Specialty) </a:t>
            </a:r>
            <a:r>
              <a:rPr lang="en-US" sz="2400" dirty="0">
                <a:hlinkClick r:id="rId3"/>
              </a:rPr>
              <a:t>http://</a:t>
            </a:r>
            <a:r>
              <a:rPr lang="en-US" sz="2400" dirty="0" smtClean="0">
                <a:hlinkClick r:id="rId3"/>
              </a:rPr>
              <a:t>www.sciencelabsupplies.com/Neo-Sci.html</a:t>
            </a:r>
            <a:endParaRPr lang="en-US" sz="2400" dirty="0" smtClean="0"/>
          </a:p>
          <a:p>
            <a:r>
              <a:rPr lang="en-US" sz="2400" u="sng" dirty="0" smtClean="0"/>
              <a:t>Forensic Science for Kids: CSI Expert</a:t>
            </a:r>
            <a:r>
              <a:rPr lang="en-US" sz="2400" dirty="0" smtClean="0"/>
              <a:t> (Grades 5-8) by Karen Schulz</a:t>
            </a:r>
          </a:p>
          <a:p>
            <a:r>
              <a:rPr lang="en-US" sz="2400" u="sng" dirty="0" smtClean="0"/>
              <a:t>Crime Lab Chemistry: Solving Mysteries with Chromatography</a:t>
            </a:r>
            <a:r>
              <a:rPr lang="en-US" sz="2400" dirty="0" smtClean="0"/>
              <a:t> </a:t>
            </a:r>
          </a:p>
          <a:p>
            <a:r>
              <a:rPr lang="en-US" sz="2400" u="sng" dirty="0" smtClean="0"/>
              <a:t>Mystery Festival</a:t>
            </a:r>
            <a:r>
              <a:rPr lang="en-US" sz="2400" dirty="0" smtClean="0"/>
              <a:t>  (Grades 2-8) by </a:t>
            </a:r>
            <a:r>
              <a:rPr lang="en-US" sz="2400" dirty="0"/>
              <a:t>Kevin </a:t>
            </a:r>
            <a:r>
              <a:rPr lang="en-US" sz="2400" dirty="0" err="1"/>
              <a:t>Beals</a:t>
            </a:r>
            <a:r>
              <a:rPr lang="en-US" sz="2400" dirty="0"/>
              <a:t> and Carolyn Willard</a:t>
            </a:r>
            <a:endParaRPr lang="en-US" sz="2400" dirty="0" smtClean="0"/>
          </a:p>
          <a:p>
            <a:r>
              <a:rPr lang="en-US" sz="2400" u="sng" dirty="0" smtClean="0"/>
              <a:t>Fingerprinting  </a:t>
            </a:r>
            <a:r>
              <a:rPr lang="en-US" sz="2400" dirty="0" smtClean="0"/>
              <a:t>(Grades 4-8) by </a:t>
            </a:r>
            <a:r>
              <a:rPr lang="en-US" sz="2400" dirty="0"/>
              <a:t>Jeremy John </a:t>
            </a:r>
            <a:r>
              <a:rPr lang="en-US" sz="2400" dirty="0" err="1"/>
              <a:t>Ahouse</a:t>
            </a:r>
            <a:r>
              <a:rPr lang="en-US" sz="2400" dirty="0"/>
              <a:t> and Jacqueline Barber</a:t>
            </a:r>
            <a:endParaRPr lang="en-US" sz="2400" dirty="0" smtClean="0">
              <a:hlinkClick r:id="rId4"/>
            </a:endParaRPr>
          </a:p>
          <a:p>
            <a:pPr marL="0" indent="0">
              <a:buNone/>
            </a:pPr>
            <a:r>
              <a:rPr lang="en-US" sz="2400" dirty="0" smtClean="0"/>
              <a:t>             (the last three are from here)    </a:t>
            </a:r>
            <a:r>
              <a:rPr lang="en-US" sz="2400" dirty="0" smtClean="0">
                <a:hlinkClick r:id="rId4"/>
              </a:rPr>
              <a:t> www.lhsgems.org</a:t>
            </a:r>
            <a:endParaRPr lang="en-US" sz="2400" dirty="0" smtClean="0"/>
          </a:p>
          <a:p>
            <a:endParaRPr lang="en-US" sz="2400" u="sng" dirty="0" smtClean="0"/>
          </a:p>
          <a:p>
            <a:endParaRPr lang="en-US" dirty="0"/>
          </a:p>
          <a:p>
            <a:endParaRPr lang="en-US" u="sng" dirty="0"/>
          </a:p>
        </p:txBody>
      </p:sp>
    </p:spTree>
    <p:extLst>
      <p:ext uri="{BB962C8B-B14F-4D97-AF65-F5344CB8AC3E}">
        <p14:creationId xmlns:p14="http://schemas.microsoft.com/office/powerpoint/2010/main" val="13164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55"/>
            <a:ext cx="10131425" cy="1456267"/>
          </a:xfrm>
        </p:spPr>
        <p:txBody>
          <a:bodyPr>
            <a:normAutofit/>
          </a:bodyPr>
          <a:lstStyle/>
          <a:p>
            <a:r>
              <a:rPr lang="en-US" sz="6000" b="1" dirty="0" smtClean="0"/>
              <a:t>Activating Activities</a:t>
            </a:r>
            <a:endParaRPr lang="en-US" sz="6000" b="1" dirty="0"/>
          </a:p>
        </p:txBody>
      </p:sp>
      <p:sp>
        <p:nvSpPr>
          <p:cNvPr id="3" name="Content Placeholder 2"/>
          <p:cNvSpPr>
            <a:spLocks noGrp="1"/>
          </p:cNvSpPr>
          <p:nvPr>
            <p:ph idx="1"/>
          </p:nvPr>
        </p:nvSpPr>
        <p:spPr>
          <a:xfrm>
            <a:off x="685801" y="678427"/>
            <a:ext cx="10965425" cy="6032090"/>
          </a:xfrm>
        </p:spPr>
        <p:txBody>
          <a:bodyPr>
            <a:noAutofit/>
          </a:bodyPr>
          <a:lstStyle/>
          <a:p>
            <a:r>
              <a:rPr lang="en-US" sz="2000" dirty="0" smtClean="0"/>
              <a:t>A great way to begin class is with an investigation activity. This gets students’ minds engaged and created an atmosphere of teamwork. Students can work together as a class or in smaller teams to solve a mystery, with one student as the moderator. The other students are investigators and try to ask questions that will lead to the solution. Students can earn points based on the amount of time it takes them to “crack the case”. The catch? The moderator can only answer Yes or No questions! There are only SEVEN responses a moderator can give to the investigators! </a:t>
            </a:r>
            <a:endParaRPr lang="en-US" sz="2000" dirty="0"/>
          </a:p>
          <a:p>
            <a:r>
              <a:rPr lang="en-US" sz="2000" dirty="0" smtClean="0"/>
              <a:t>Now YOU will have an opportunity to try this game. Form a small group of 7-10. One person will be the moderator and receive The Case in a folder. The moderator will read the SEVEN responses they are allowed to give in answering questions to make sure all investigators try to word their questions correctly. They will then read The Case and The Mystery to the investigators.  Moderators will turn over The Case card and quickly read The Solution and The Story so they can answer the investigators’ questions. Investigators will then begin asking questions- keep them going! Try to pay attention to the questions asked to help you organize the information. When you think you have The Solution, explain it to the Moderator. If you are correct, check the timer on the screen and note the time it took your group to solve The Case!</a:t>
            </a:r>
            <a:endParaRPr lang="en-US" sz="2000" dirty="0"/>
          </a:p>
        </p:txBody>
      </p:sp>
    </p:spTree>
    <p:extLst>
      <p:ext uri="{BB962C8B-B14F-4D97-AF65-F5344CB8AC3E}">
        <p14:creationId xmlns:p14="http://schemas.microsoft.com/office/powerpoint/2010/main" val="198655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0762" b="60860"/>
          <a:stretch/>
        </p:blipFill>
        <p:spPr>
          <a:xfrm>
            <a:off x="299076" y="250723"/>
            <a:ext cx="4436288" cy="29644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0762" b="59570"/>
          <a:stretch/>
        </p:blipFill>
        <p:spPr>
          <a:xfrm>
            <a:off x="299076" y="3362632"/>
            <a:ext cx="4666583" cy="299392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3563" r="10466" b="16308"/>
          <a:stretch/>
        </p:blipFill>
        <p:spPr>
          <a:xfrm>
            <a:off x="4961551" y="250723"/>
            <a:ext cx="4703405" cy="290543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0171" b="59570"/>
          <a:stretch/>
        </p:blipFill>
        <p:spPr>
          <a:xfrm>
            <a:off x="5166044" y="3362632"/>
            <a:ext cx="4836799" cy="2993922"/>
          </a:xfrm>
          <a:prstGeom prst="rect">
            <a:avLst/>
          </a:prstGeom>
        </p:spPr>
      </p:pic>
      <p:sp>
        <p:nvSpPr>
          <p:cNvPr id="6" name="TextBox 5"/>
          <p:cNvSpPr txBox="1"/>
          <p:nvPr/>
        </p:nvSpPr>
        <p:spPr>
          <a:xfrm>
            <a:off x="9865341" y="315644"/>
            <a:ext cx="2227006" cy="3046988"/>
          </a:xfrm>
          <a:prstGeom prst="rect">
            <a:avLst/>
          </a:prstGeom>
          <a:noFill/>
        </p:spPr>
        <p:txBody>
          <a:bodyPr wrap="square" rtlCol="0">
            <a:spAutoFit/>
          </a:bodyPr>
          <a:lstStyle/>
          <a:p>
            <a:r>
              <a:rPr lang="en-US" sz="3200" dirty="0" smtClean="0"/>
              <a:t>From the Milton Bradley game “Crack the Case”</a:t>
            </a:r>
            <a:endParaRPr lang="en-US" sz="3200" dirty="0"/>
          </a:p>
        </p:txBody>
      </p:sp>
    </p:spTree>
    <p:extLst>
      <p:ext uri="{BB962C8B-B14F-4D97-AF65-F5344CB8AC3E}">
        <p14:creationId xmlns:p14="http://schemas.microsoft.com/office/powerpoint/2010/main" val="296238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Are you ready?</a:t>
            </a:r>
            <a:endParaRPr lang="en-US" sz="6000" b="1" dirty="0"/>
          </a:p>
        </p:txBody>
      </p:sp>
      <p:sp>
        <p:nvSpPr>
          <p:cNvPr id="3" name="Content Placeholder 2"/>
          <p:cNvSpPr>
            <a:spLocks noGrp="1"/>
          </p:cNvSpPr>
          <p:nvPr>
            <p:ph idx="1"/>
          </p:nvPr>
        </p:nvSpPr>
        <p:spPr/>
        <p:txBody>
          <a:bodyPr/>
          <a:lstStyle/>
          <a:p>
            <a:pPr marL="0" indent="0">
              <a:buNone/>
            </a:pPr>
            <a:r>
              <a:rPr lang="en-US" sz="3200" dirty="0">
                <a:hlinkClick r:id="rId2"/>
              </a:rPr>
              <a:t>http://www.online-stopwatch.com/countdown-timer</a:t>
            </a:r>
            <a:r>
              <a:rPr lang="en-US" sz="3200" dirty="0" smtClean="0">
                <a:hlinkClick r:id="rId2"/>
              </a:rPr>
              <a:t>/</a:t>
            </a:r>
            <a:endParaRPr lang="en-US" sz="3200" dirty="0" smtClean="0"/>
          </a:p>
          <a:p>
            <a:endParaRPr lang="en-US" dirty="0"/>
          </a:p>
        </p:txBody>
      </p:sp>
    </p:spTree>
    <p:extLst>
      <p:ext uri="{BB962C8B-B14F-4D97-AF65-F5344CB8AC3E}">
        <p14:creationId xmlns:p14="http://schemas.microsoft.com/office/powerpoint/2010/main" val="18323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0762" b="56989"/>
          <a:stretch/>
        </p:blipFill>
        <p:spPr>
          <a:xfrm>
            <a:off x="309717" y="3392128"/>
            <a:ext cx="5309418" cy="324464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354" b="56774"/>
          <a:stretch/>
        </p:blipFill>
        <p:spPr>
          <a:xfrm>
            <a:off x="309717" y="132734"/>
            <a:ext cx="5294670" cy="311191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3871" r="9284" b="13333"/>
          <a:stretch/>
        </p:blipFill>
        <p:spPr>
          <a:xfrm>
            <a:off x="6095192" y="132733"/>
            <a:ext cx="5497039" cy="311191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9875" b="56559"/>
          <a:stretch/>
        </p:blipFill>
        <p:spPr>
          <a:xfrm>
            <a:off x="6095192" y="3392128"/>
            <a:ext cx="5497039" cy="3244645"/>
          </a:xfrm>
          <a:prstGeom prst="rect">
            <a:avLst/>
          </a:prstGeom>
        </p:spPr>
      </p:pic>
    </p:spTree>
    <p:extLst>
      <p:ext uri="{BB962C8B-B14F-4D97-AF65-F5344CB8AC3E}">
        <p14:creationId xmlns:p14="http://schemas.microsoft.com/office/powerpoint/2010/main" val="148808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980"/>
            <a:ext cx="10131425" cy="617211"/>
          </a:xfrm>
        </p:spPr>
        <p:txBody>
          <a:bodyPr>
            <a:normAutofit fontScale="90000"/>
          </a:bodyPr>
          <a:lstStyle/>
          <a:p>
            <a:pPr algn="r"/>
            <a:r>
              <a:rPr lang="en-US" dirty="0" smtClean="0"/>
              <a:t>Other Games you can Play</a:t>
            </a:r>
            <a:endParaRPr lang="en-US" dirty="0"/>
          </a:p>
        </p:txBody>
      </p:sp>
      <p:sp>
        <p:nvSpPr>
          <p:cNvPr id="3" name="Content Placeholder 2"/>
          <p:cNvSpPr>
            <a:spLocks noGrp="1"/>
          </p:cNvSpPr>
          <p:nvPr>
            <p:ph idx="1"/>
          </p:nvPr>
        </p:nvSpPr>
        <p:spPr>
          <a:xfrm>
            <a:off x="685801" y="2065867"/>
            <a:ext cx="10131425" cy="4465765"/>
          </a:xfrm>
        </p:spPr>
        <p:txBody>
          <a:bodyPr>
            <a:normAutofit/>
          </a:bodyPr>
          <a:lstStyle/>
          <a:p>
            <a:pPr marL="0" indent="0">
              <a:buNone/>
            </a:pPr>
            <a:r>
              <a:rPr lang="en-US" sz="2800" dirty="0" smtClean="0"/>
              <a:t>Clue </a:t>
            </a:r>
            <a:endParaRPr lang="en-US" sz="2800" dirty="0" smtClean="0"/>
          </a:p>
          <a:p>
            <a:pPr marL="0" indent="0">
              <a:buNone/>
            </a:pPr>
            <a:r>
              <a:rPr lang="en-US" sz="2800" dirty="0" smtClean="0"/>
              <a:t>Simply </a:t>
            </a:r>
            <a:r>
              <a:rPr lang="en-US" sz="2800" dirty="0" smtClean="0"/>
              <a:t>Suspects</a:t>
            </a:r>
          </a:p>
          <a:p>
            <a:pPr marL="0" indent="0">
              <a:buNone/>
            </a:pPr>
            <a:r>
              <a:rPr lang="en-US" sz="2800" dirty="0" smtClean="0"/>
              <a:t>Spy Alley</a:t>
            </a:r>
          </a:p>
          <a:p>
            <a:pPr marL="0" indent="0">
              <a:buNone/>
            </a:pPr>
            <a:r>
              <a:rPr lang="en-US" sz="2800" dirty="0" smtClean="0"/>
              <a:t>30 Second Mysteries/30 Second Mysteries for Kids</a:t>
            </a:r>
          </a:p>
          <a:p>
            <a:pPr marL="0" indent="0">
              <a:buNone/>
            </a:pPr>
            <a:r>
              <a:rPr lang="en-US" sz="2800" dirty="0"/>
              <a:t> </a:t>
            </a:r>
            <a:r>
              <a:rPr lang="en-US" sz="2800" dirty="0" smtClean="0"/>
              <a:t>                                             </a:t>
            </a:r>
            <a:r>
              <a:rPr lang="en-US" sz="2800" dirty="0" err="1" smtClean="0"/>
              <a:t>Spiderwick</a:t>
            </a:r>
            <a:r>
              <a:rPr lang="en-US" sz="2800" dirty="0" smtClean="0"/>
              <a:t> Chronicles Mystery Game</a:t>
            </a:r>
          </a:p>
          <a:p>
            <a:pPr marL="0" indent="0">
              <a:buNone/>
            </a:pPr>
            <a:r>
              <a:rPr lang="en-US" sz="2800" dirty="0"/>
              <a:t> </a:t>
            </a:r>
            <a:r>
              <a:rPr lang="en-US" sz="2800" dirty="0" smtClean="0"/>
              <a:t>                                             Spider Tales (mystery story/puzzle)</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71" y="191729"/>
            <a:ext cx="2447618" cy="24476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854" y="502376"/>
            <a:ext cx="2099223" cy="18263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018" y="2053619"/>
            <a:ext cx="2285065" cy="21022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4204" y="5038520"/>
            <a:ext cx="1505360" cy="15053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9727" y="5050768"/>
            <a:ext cx="1396948" cy="148086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8213" y="2494968"/>
            <a:ext cx="1778026" cy="177802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1824" y="4601277"/>
            <a:ext cx="1820968" cy="1930355"/>
          </a:xfrm>
          <a:prstGeom prst="rect">
            <a:avLst/>
          </a:prstGeom>
        </p:spPr>
      </p:pic>
    </p:spTree>
    <p:extLst>
      <p:ext uri="{BB962C8B-B14F-4D97-AF65-F5344CB8AC3E}">
        <p14:creationId xmlns:p14="http://schemas.microsoft.com/office/powerpoint/2010/main" val="160862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8811"/>
            <a:ext cx="10131425" cy="701842"/>
          </a:xfrm>
        </p:spPr>
        <p:txBody>
          <a:bodyPr/>
          <a:lstStyle/>
          <a:p>
            <a:r>
              <a:rPr lang="en-US" dirty="0" smtClean="0"/>
              <a:t>Other Resources</a:t>
            </a:r>
            <a:endParaRPr lang="en-US" dirty="0"/>
          </a:p>
        </p:txBody>
      </p:sp>
      <p:sp>
        <p:nvSpPr>
          <p:cNvPr id="3" name="Content Placeholder 2"/>
          <p:cNvSpPr>
            <a:spLocks noGrp="1"/>
          </p:cNvSpPr>
          <p:nvPr>
            <p:ph idx="1"/>
          </p:nvPr>
        </p:nvSpPr>
        <p:spPr>
          <a:xfrm>
            <a:off x="685801" y="1503949"/>
            <a:ext cx="10131425" cy="5173578"/>
          </a:xfrm>
        </p:spPr>
        <p:txBody>
          <a:bodyPr>
            <a:normAutofit lnSpcReduction="10000"/>
          </a:bodyPr>
          <a:lstStyle/>
          <a:p>
            <a:r>
              <a:rPr lang="en-US" u="sng" dirty="0"/>
              <a:t>Writing Mysteries in the Classroom </a:t>
            </a:r>
            <a:r>
              <a:rPr lang="en-US" dirty="0" smtClean="0"/>
              <a:t>(Grades 5-8) by Cheryl Garrett</a:t>
            </a:r>
            <a:endParaRPr lang="en-US" u="sng" dirty="0"/>
          </a:p>
          <a:p>
            <a:r>
              <a:rPr lang="en-US" u="sng" dirty="0"/>
              <a:t>Mystery at Golden Ridge Farm: An Interdisciplinary Problem-Based Learning </a:t>
            </a:r>
            <a:r>
              <a:rPr lang="en-US" u="sng" dirty="0" smtClean="0"/>
              <a:t>Unit</a:t>
            </a:r>
            <a:r>
              <a:rPr lang="en-US" dirty="0" smtClean="0"/>
              <a:t> </a:t>
            </a:r>
            <a:r>
              <a:rPr lang="en-US" dirty="0"/>
              <a:t>(Grades 5-8) by Theresa Van </a:t>
            </a:r>
            <a:r>
              <a:rPr lang="en-US" dirty="0" err="1"/>
              <a:t>Praet</a:t>
            </a:r>
            <a:endParaRPr lang="en-US" u="sng" dirty="0"/>
          </a:p>
          <a:p>
            <a:r>
              <a:rPr lang="en-US" u="sng" dirty="0" smtClean="0"/>
              <a:t>One-Hour </a:t>
            </a:r>
            <a:r>
              <a:rPr lang="en-US" u="sng" dirty="0"/>
              <a:t>Mysteries </a:t>
            </a:r>
            <a:r>
              <a:rPr lang="en-US" u="sng" dirty="0" smtClean="0"/>
              <a:t>(</a:t>
            </a:r>
            <a:r>
              <a:rPr lang="en-US" dirty="0"/>
              <a:t>Grades 4-8) by Mary Ann </a:t>
            </a:r>
            <a:r>
              <a:rPr lang="en-US" dirty="0" err="1"/>
              <a:t>Carr</a:t>
            </a:r>
            <a:endParaRPr lang="en-US" u="sng" dirty="0"/>
          </a:p>
          <a:p>
            <a:r>
              <a:rPr lang="en-US" u="sng" dirty="0" smtClean="0"/>
              <a:t>Detective </a:t>
            </a:r>
            <a:r>
              <a:rPr lang="en-US" u="sng" dirty="0"/>
              <a:t>Club: Mysteries for Young </a:t>
            </a:r>
            <a:r>
              <a:rPr lang="en-US" u="sng" dirty="0" smtClean="0"/>
              <a:t>Thinkers</a:t>
            </a:r>
            <a:r>
              <a:rPr lang="en-US" dirty="0" smtClean="0"/>
              <a:t> </a:t>
            </a:r>
            <a:r>
              <a:rPr lang="en-US" dirty="0"/>
              <a:t>(Grades 2-4) by Judy </a:t>
            </a:r>
            <a:r>
              <a:rPr lang="en-US" dirty="0" err="1"/>
              <a:t>Leimbach</a:t>
            </a:r>
            <a:r>
              <a:rPr lang="en-US" dirty="0"/>
              <a:t>, Sharon </a:t>
            </a:r>
            <a:r>
              <a:rPr lang="en-US" dirty="0" smtClean="0"/>
              <a:t>Eckert</a:t>
            </a:r>
          </a:p>
          <a:p>
            <a:r>
              <a:rPr lang="en-US" u="sng" dirty="0"/>
              <a:t>Math Logic Mysteries: Mathematical Problem Solving With Deductive </a:t>
            </a:r>
            <a:r>
              <a:rPr lang="en-US" u="sng" dirty="0" smtClean="0"/>
              <a:t>Reasoning</a:t>
            </a:r>
            <a:r>
              <a:rPr lang="en-US" dirty="0" smtClean="0"/>
              <a:t> </a:t>
            </a:r>
            <a:r>
              <a:rPr lang="en-US" dirty="0"/>
              <a:t>(Grades 5-8) by Marilynn L. Rapp </a:t>
            </a:r>
            <a:r>
              <a:rPr lang="en-US" dirty="0" smtClean="0"/>
              <a:t>Buxton</a:t>
            </a:r>
          </a:p>
          <a:p>
            <a:r>
              <a:rPr lang="en-US" u="sng" dirty="0"/>
              <a:t>A Mathematical Mystery Tour: Higher-Thinking Math </a:t>
            </a:r>
            <a:r>
              <a:rPr lang="en-US" u="sng" dirty="0" smtClean="0"/>
              <a:t>Tasks </a:t>
            </a:r>
            <a:r>
              <a:rPr lang="en-US" dirty="0" smtClean="0"/>
              <a:t>(Grades 5-12) by Mark Wahl</a:t>
            </a:r>
            <a:endParaRPr lang="en-US" u="sng" dirty="0"/>
          </a:p>
          <a:p>
            <a:r>
              <a:rPr lang="en-US" u="sng" dirty="0" smtClean="0"/>
              <a:t>Mystery Science</a:t>
            </a:r>
            <a:r>
              <a:rPr lang="en-US" u="sng" dirty="0"/>
              <a:t>: The Case of the Missing </a:t>
            </a:r>
            <a:r>
              <a:rPr lang="en-US" u="sng" dirty="0" smtClean="0"/>
              <a:t>Lunch </a:t>
            </a:r>
            <a:r>
              <a:rPr lang="en-US" dirty="0" smtClean="0"/>
              <a:t>(Grades 3-4) by Connie Gatlin   </a:t>
            </a:r>
          </a:p>
          <a:p>
            <a:r>
              <a:rPr lang="en-US" u="sng" dirty="0" smtClean="0"/>
              <a:t>Mystery Science: The Case of the Missing Bicycle </a:t>
            </a:r>
            <a:r>
              <a:rPr lang="en-US" dirty="0" smtClean="0"/>
              <a:t>(Grades 3-4</a:t>
            </a:r>
            <a:r>
              <a:rPr lang="en-US" dirty="0"/>
              <a:t>) by Diego </a:t>
            </a:r>
            <a:r>
              <a:rPr lang="en-US" dirty="0" err="1"/>
              <a:t>Patino</a:t>
            </a:r>
            <a:r>
              <a:rPr lang="en-US" dirty="0"/>
              <a:t>, Suzanna E. </a:t>
            </a:r>
            <a:r>
              <a:rPr lang="en-US" dirty="0" err="1"/>
              <a:t>Henshon</a:t>
            </a:r>
            <a:r>
              <a:rPr lang="en-US" dirty="0"/>
              <a:t> Ph.D</a:t>
            </a:r>
            <a:r>
              <a:rPr lang="en-US" dirty="0" smtClean="0"/>
              <a:t>.</a:t>
            </a:r>
          </a:p>
          <a:p>
            <a:r>
              <a:rPr lang="en-US" u="sng" dirty="0"/>
              <a:t>Science Sleuths: Solving Mysteries Using Scientific </a:t>
            </a:r>
            <a:r>
              <a:rPr lang="en-US" u="sng" dirty="0" smtClean="0"/>
              <a:t>Inquiry</a:t>
            </a:r>
            <a:r>
              <a:rPr lang="en-US" dirty="0" smtClean="0"/>
              <a:t> </a:t>
            </a:r>
            <a:r>
              <a:rPr lang="en-US" dirty="0"/>
              <a:t>(Grades 6-9) by Howard Schindler, Dennis J. </a:t>
            </a:r>
            <a:r>
              <a:rPr lang="en-US" dirty="0" err="1" smtClean="0"/>
              <a:t>Mucenski</a:t>
            </a:r>
            <a:endParaRPr lang="en-US" dirty="0" smtClean="0"/>
          </a:p>
          <a:p>
            <a:r>
              <a:rPr lang="en-US" u="sng" dirty="0"/>
              <a:t>Crime Scene Detective: Using Science and Critical Thinking to Solve </a:t>
            </a:r>
            <a:r>
              <a:rPr lang="en-US" u="sng" dirty="0" smtClean="0"/>
              <a:t>Crimes</a:t>
            </a:r>
            <a:r>
              <a:rPr lang="en-US" dirty="0" smtClean="0"/>
              <a:t> (Grades 5-8) by Karen K. Schulz</a:t>
            </a:r>
            <a:endParaRPr lang="en-US" u="sng" dirty="0" smtClean="0"/>
          </a:p>
          <a:p>
            <a:endParaRPr lang="en-US" dirty="0"/>
          </a:p>
        </p:txBody>
      </p:sp>
    </p:spTree>
    <p:extLst>
      <p:ext uri="{BB962C8B-B14F-4D97-AF65-F5344CB8AC3E}">
        <p14:creationId xmlns:p14="http://schemas.microsoft.com/office/powerpoint/2010/main" val="334834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01842"/>
          </a:xfrm>
        </p:spPr>
        <p:txBody>
          <a:bodyPr/>
          <a:lstStyle/>
          <a:p>
            <a:r>
              <a:rPr lang="en-US" dirty="0" smtClean="0"/>
              <a:t>Still More Resources</a:t>
            </a:r>
            <a:endParaRPr lang="en-US" dirty="0"/>
          </a:p>
        </p:txBody>
      </p:sp>
      <p:sp>
        <p:nvSpPr>
          <p:cNvPr id="3" name="Content Placeholder 2"/>
          <p:cNvSpPr>
            <a:spLocks noGrp="1"/>
          </p:cNvSpPr>
          <p:nvPr>
            <p:ph idx="1"/>
          </p:nvPr>
        </p:nvSpPr>
        <p:spPr>
          <a:xfrm>
            <a:off x="685801" y="1311443"/>
            <a:ext cx="10131425" cy="5173578"/>
          </a:xfrm>
        </p:spPr>
        <p:txBody>
          <a:bodyPr/>
          <a:lstStyle/>
          <a:p>
            <a:r>
              <a:rPr lang="en-US" u="sng" dirty="0">
                <a:hlinkClick r:id="rId2"/>
              </a:rPr>
              <a:t>http://</a:t>
            </a:r>
            <a:r>
              <a:rPr lang="en-US" u="sng" dirty="0" smtClean="0">
                <a:hlinkClick r:id="rId2"/>
              </a:rPr>
              <a:t>dailybrainteaser.blogspot.com/2010/08/top-10-mystery-puzzles.html</a:t>
            </a:r>
            <a:r>
              <a:rPr lang="en-US" u="sng" dirty="0" smtClean="0"/>
              <a:t> </a:t>
            </a:r>
            <a:r>
              <a:rPr lang="en-US" dirty="0" smtClean="0"/>
              <a:t>(online mysteries)</a:t>
            </a:r>
          </a:p>
          <a:p>
            <a:r>
              <a:rPr lang="en-US" u="sng" dirty="0">
                <a:hlinkClick r:id="rId3"/>
              </a:rPr>
              <a:t>http://</a:t>
            </a:r>
            <a:r>
              <a:rPr lang="en-US" u="sng" dirty="0" smtClean="0">
                <a:hlinkClick r:id="rId3"/>
              </a:rPr>
              <a:t>www.mysterymaster.com/puzzles/index.php</a:t>
            </a:r>
            <a:r>
              <a:rPr lang="en-US" dirty="0" smtClean="0"/>
              <a:t> (online grid logic puzzles)</a:t>
            </a:r>
          </a:p>
          <a:p>
            <a:r>
              <a:rPr lang="en-US" u="sng" dirty="0">
                <a:hlinkClick r:id="rId4"/>
              </a:rPr>
              <a:t>http://www.mysterynet.com</a:t>
            </a:r>
            <a:r>
              <a:rPr lang="en-US" u="sng" dirty="0" smtClean="0">
                <a:hlinkClick r:id="rId4"/>
              </a:rPr>
              <a:t>/</a:t>
            </a:r>
            <a:r>
              <a:rPr lang="en-US" dirty="0" smtClean="0"/>
              <a:t> (mystery information, kids section of mysteries)</a:t>
            </a:r>
          </a:p>
          <a:p>
            <a:r>
              <a:rPr lang="en-US" dirty="0">
                <a:hlinkClick r:id="rId5"/>
              </a:rPr>
              <a:t>http://kids.mysterynet.com</a:t>
            </a:r>
            <a:r>
              <a:rPr lang="en-US" dirty="0" smtClean="0">
                <a:hlinkClick r:id="rId5"/>
              </a:rPr>
              <a:t>/</a:t>
            </a:r>
            <a:r>
              <a:rPr lang="en-US" dirty="0" smtClean="0"/>
              <a:t> </a:t>
            </a:r>
          </a:p>
          <a:p>
            <a:r>
              <a:rPr lang="en-US" dirty="0">
                <a:hlinkClick r:id="rId6"/>
              </a:rPr>
              <a:t>http://www.merrimysteries.com</a:t>
            </a:r>
            <a:r>
              <a:rPr lang="en-US" dirty="0" smtClean="0">
                <a:hlinkClick r:id="rId6"/>
              </a:rPr>
              <a:t>/</a:t>
            </a:r>
            <a:r>
              <a:rPr lang="en-US" dirty="0" smtClean="0"/>
              <a:t>  (scripts for mystery theater)</a:t>
            </a:r>
          </a:p>
          <a:p>
            <a:r>
              <a:rPr lang="en-US" u="sng" dirty="0">
                <a:hlinkClick r:id="rId7"/>
              </a:rPr>
              <a:t>http://dramaticfanatic.com/mystery-party</a:t>
            </a:r>
            <a:r>
              <a:rPr lang="en-US" u="sng" dirty="0" smtClean="0">
                <a:hlinkClick r:id="rId7"/>
              </a:rPr>
              <a:t>/</a:t>
            </a:r>
            <a:r>
              <a:rPr lang="en-US" dirty="0" smtClean="0"/>
              <a:t> (scripts for mystery theater)</a:t>
            </a:r>
          </a:p>
          <a:p>
            <a:r>
              <a:rPr lang="en-US" u="sng" dirty="0">
                <a:hlinkClick r:id="rId8"/>
              </a:rPr>
              <a:t>http://mymysteryparty.com/kids-mystery-parties</a:t>
            </a:r>
            <a:r>
              <a:rPr lang="en-US" u="sng" dirty="0" smtClean="0">
                <a:hlinkClick r:id="rId8"/>
              </a:rPr>
              <a:t>/</a:t>
            </a:r>
            <a:r>
              <a:rPr lang="en-US" u="sng" dirty="0" smtClean="0"/>
              <a:t> (</a:t>
            </a:r>
            <a:r>
              <a:rPr lang="en-US" dirty="0" smtClean="0"/>
              <a:t>scripts for mystery theater)</a:t>
            </a:r>
            <a:endParaRPr lang="en-US" u="sng" dirty="0"/>
          </a:p>
          <a:p>
            <a:r>
              <a:rPr lang="en-US" u="sng" dirty="0" smtClean="0"/>
              <a:t>Bella's </a:t>
            </a:r>
            <a:r>
              <a:rPr lang="en-US" u="sng" dirty="0"/>
              <a:t>Mystery </a:t>
            </a:r>
            <a:r>
              <a:rPr lang="en-US" u="sng" dirty="0" smtClean="0"/>
              <a:t>Deck</a:t>
            </a:r>
            <a:r>
              <a:rPr lang="en-US" dirty="0" smtClean="0"/>
              <a:t> (ages 8-12) by </a:t>
            </a:r>
            <a:r>
              <a:rPr lang="en-US" dirty="0" err="1" smtClean="0"/>
              <a:t>Mindware</a:t>
            </a:r>
            <a:r>
              <a:rPr lang="en-US" dirty="0" smtClean="0"/>
              <a:t> (Illustrated mystery story cards)</a:t>
            </a:r>
          </a:p>
          <a:p>
            <a:r>
              <a:rPr lang="en-US" u="sng" dirty="0"/>
              <a:t>Benjamin's Mystery </a:t>
            </a:r>
            <a:r>
              <a:rPr lang="en-US" u="sng" dirty="0" smtClean="0"/>
              <a:t>Deck </a:t>
            </a:r>
            <a:r>
              <a:rPr lang="en-US" dirty="0" smtClean="0"/>
              <a:t>(ages 10 and up) by </a:t>
            </a:r>
            <a:r>
              <a:rPr lang="en-US" dirty="0" err="1" smtClean="0"/>
              <a:t>Mindware</a:t>
            </a:r>
            <a:r>
              <a:rPr lang="en-US" dirty="0" smtClean="0"/>
              <a:t> (illustrated mystery story cards)</a:t>
            </a:r>
          </a:p>
          <a:p>
            <a:r>
              <a:rPr lang="en-US" u="sng" dirty="0" err="1" smtClean="0"/>
              <a:t>Perplexors</a:t>
            </a:r>
            <a:r>
              <a:rPr lang="en-US" u="sng" dirty="0" smtClean="0"/>
              <a:t> (</a:t>
            </a:r>
            <a:r>
              <a:rPr lang="en-US" dirty="0" smtClean="0"/>
              <a:t>levels vary; age 9+) by </a:t>
            </a:r>
            <a:r>
              <a:rPr lang="en-US" dirty="0" err="1" smtClean="0"/>
              <a:t>Mindware</a:t>
            </a:r>
            <a:r>
              <a:rPr lang="en-US" dirty="0" smtClean="0"/>
              <a:t> (logic puzzles)</a:t>
            </a:r>
          </a:p>
          <a:p>
            <a:r>
              <a:rPr lang="en-US" u="sng" dirty="0" smtClean="0"/>
              <a:t>Math </a:t>
            </a:r>
            <a:r>
              <a:rPr lang="en-US" u="sng" dirty="0" err="1" smtClean="0"/>
              <a:t>Perplexors</a:t>
            </a:r>
            <a:r>
              <a:rPr lang="en-US" u="sng" dirty="0" smtClean="0"/>
              <a:t> (</a:t>
            </a:r>
            <a:r>
              <a:rPr lang="en-US" dirty="0" smtClean="0"/>
              <a:t>levels vary; age 9+)  by </a:t>
            </a:r>
            <a:r>
              <a:rPr lang="en-US" dirty="0" err="1" smtClean="0"/>
              <a:t>Mindware</a:t>
            </a:r>
            <a:r>
              <a:rPr lang="en-US" dirty="0" smtClean="0"/>
              <a:t> (math logic puzzles)</a:t>
            </a:r>
          </a:p>
          <a:p>
            <a:r>
              <a:rPr lang="en-US" u="sng" dirty="0" smtClean="0"/>
              <a:t>Grid </a:t>
            </a:r>
            <a:r>
              <a:rPr lang="en-US" u="sng" dirty="0" err="1" smtClean="0"/>
              <a:t>Perplexors</a:t>
            </a:r>
            <a:r>
              <a:rPr lang="en-US" u="sng" dirty="0" smtClean="0"/>
              <a:t> (</a:t>
            </a:r>
            <a:r>
              <a:rPr lang="en-US" dirty="0" smtClean="0"/>
              <a:t>levels vary; age 9+) by </a:t>
            </a:r>
            <a:r>
              <a:rPr lang="en-US" dirty="0" err="1" smtClean="0"/>
              <a:t>Mindware</a:t>
            </a:r>
            <a:r>
              <a:rPr lang="en-US" dirty="0" smtClean="0"/>
              <a:t> (grid logic puzzles)</a:t>
            </a:r>
            <a:endParaRPr lang="en-US" u="sng" dirty="0"/>
          </a:p>
        </p:txBody>
      </p:sp>
    </p:spTree>
    <p:extLst>
      <p:ext uri="{BB962C8B-B14F-4D97-AF65-F5344CB8AC3E}">
        <p14:creationId xmlns:p14="http://schemas.microsoft.com/office/powerpoint/2010/main" val="211428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2" y="1060681"/>
            <a:ext cx="10131425" cy="1468800"/>
          </a:xfrm>
        </p:spPr>
        <p:txBody>
          <a:bodyPr>
            <a:normAutofit/>
          </a:bodyPr>
          <a:lstStyle/>
          <a:p>
            <a:r>
              <a:rPr lang="en-US" sz="6600" dirty="0" smtClean="0"/>
              <a:t>Any Questions?????</a:t>
            </a:r>
            <a:endParaRPr lang="en-US" sz="6600" dirty="0"/>
          </a:p>
        </p:txBody>
      </p:sp>
      <p:sp>
        <p:nvSpPr>
          <p:cNvPr id="3" name="Text Placeholder 2"/>
          <p:cNvSpPr>
            <a:spLocks noGrp="1"/>
          </p:cNvSpPr>
          <p:nvPr>
            <p:ph type="body" idx="1"/>
          </p:nvPr>
        </p:nvSpPr>
        <p:spPr>
          <a:xfrm>
            <a:off x="685802" y="4777381"/>
            <a:ext cx="10131426" cy="8604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527" y="2773362"/>
            <a:ext cx="3911373" cy="2725738"/>
          </a:xfrm>
          <a:prstGeom prst="rect">
            <a:avLst/>
          </a:prstGeom>
        </p:spPr>
      </p:pic>
    </p:spTree>
    <p:extLst>
      <p:ext uri="{BB962C8B-B14F-4D97-AF65-F5344CB8AC3E}">
        <p14:creationId xmlns:p14="http://schemas.microsoft.com/office/powerpoint/2010/main" val="343725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normAutofit/>
          </a:bodyPr>
          <a:lstStyle/>
          <a:p>
            <a:r>
              <a:rPr lang="en-US" sz="4400" dirty="0" smtClean="0"/>
              <a:t>History of the mystery	</a:t>
            </a:r>
            <a:endParaRPr lang="en-US" sz="4400" dirty="0"/>
          </a:p>
        </p:txBody>
      </p:sp>
      <p:sp>
        <p:nvSpPr>
          <p:cNvPr id="3" name="Content Placeholder 2"/>
          <p:cNvSpPr>
            <a:spLocks noGrp="1"/>
          </p:cNvSpPr>
          <p:nvPr>
            <p:ph idx="1"/>
          </p:nvPr>
        </p:nvSpPr>
        <p:spPr>
          <a:xfrm>
            <a:off x="685801" y="1081825"/>
            <a:ext cx="10131425" cy="5409127"/>
          </a:xfrm>
        </p:spPr>
        <p:txBody>
          <a:bodyPr>
            <a:normAutofit/>
          </a:bodyPr>
          <a:lstStyle/>
          <a:p>
            <a:r>
              <a:rPr lang="en-US" sz="2400" dirty="0" smtClean="0"/>
              <a:t>The first true mystery stories were written by Edgar Allen Poe. This was a result of countries with a rule of law organizing professional police forces to solve crimes on the basis of fact. Poe introduced the first elements necessary for a mystery novel:</a:t>
            </a:r>
          </a:p>
          <a:p>
            <a:r>
              <a:rPr lang="en-US" sz="2400" dirty="0" smtClean="0"/>
              <a:t>1. An amateur detective whose exploits are chronicled by an admiring friend.</a:t>
            </a:r>
          </a:p>
          <a:p>
            <a:r>
              <a:rPr lang="en-US" sz="2400" dirty="0" smtClean="0"/>
              <a:t>2. The locked room mystery</a:t>
            </a:r>
          </a:p>
          <a:p>
            <a:r>
              <a:rPr lang="en-US" sz="2400" dirty="0" smtClean="0"/>
              <a:t>3. An innocent suspect in jeopardy</a:t>
            </a:r>
          </a:p>
          <a:p>
            <a:r>
              <a:rPr lang="en-US" sz="2400" dirty="0" smtClean="0"/>
              <a:t>4. Careful detection through following clues fairly offered</a:t>
            </a:r>
          </a:p>
          <a:p>
            <a:r>
              <a:rPr lang="en-US" sz="2400" dirty="0" smtClean="0"/>
              <a:t>5. A trap laid for the true villain</a:t>
            </a:r>
          </a:p>
          <a:p>
            <a:r>
              <a:rPr lang="en-US" sz="2400" dirty="0" smtClean="0"/>
              <a:t>6. The solution through the efforts of the detective</a:t>
            </a:r>
          </a:p>
          <a:p>
            <a:r>
              <a:rPr lang="en-US" sz="2400" dirty="0" smtClean="0"/>
              <a:t>7. The first series character</a:t>
            </a:r>
            <a:endParaRPr lang="en-US" sz="2400" dirty="0"/>
          </a:p>
        </p:txBody>
      </p:sp>
    </p:spTree>
    <p:extLst>
      <p:ext uri="{BB962C8B-B14F-4D97-AF65-F5344CB8AC3E}">
        <p14:creationId xmlns:p14="http://schemas.microsoft.com/office/powerpoint/2010/main" val="3004528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would like further information</a:t>
            </a:r>
            <a:r>
              <a:rPr lang="en-US" smtClean="0"/>
              <a:t>, please contact us:</a:t>
            </a:r>
            <a:br>
              <a:rPr lang="en-US" smtClean="0"/>
            </a:br>
            <a:r>
              <a:rPr lang="en-US"/>
              <a:t/>
            </a:r>
            <a:br>
              <a:rPr lang="en-US"/>
            </a:br>
            <a:r>
              <a:rPr lang="en-US" smtClean="0"/>
              <a:t>Tanya </a:t>
            </a:r>
            <a:r>
              <a:rPr lang="en-US" dirty="0" smtClean="0"/>
              <a:t>Hampton </a:t>
            </a:r>
            <a:r>
              <a:rPr lang="en-US" dirty="0" smtClean="0">
                <a:hlinkClick r:id="rId2"/>
              </a:rPr>
              <a:t>thampton@rockdale.k12.ga.us</a:t>
            </a:r>
            <a:r>
              <a:rPr lang="en-US" dirty="0" smtClean="0"/>
              <a:t/>
            </a:r>
            <a:br>
              <a:rPr lang="en-US" dirty="0" smtClean="0"/>
            </a:br>
            <a:r>
              <a:rPr lang="en-US" dirty="0" smtClean="0"/>
              <a:t>Stephanie Tyler </a:t>
            </a:r>
            <a:r>
              <a:rPr lang="en-US" dirty="0" smtClean="0">
                <a:hlinkClick r:id="rId3"/>
              </a:rPr>
              <a:t>styler@rockdale.k12.ga.us</a:t>
            </a:r>
            <a:r>
              <a:rPr lang="en-US" dirty="0" smtClean="0"/>
              <a:t/>
            </a:r>
            <a:br>
              <a:rPr lang="en-US" dirty="0" smtClean="0"/>
            </a:br>
            <a:r>
              <a:rPr lang="en-US" dirty="0" smtClean="0"/>
              <a:t>Rockdale County Public Schools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617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66670"/>
            <a:ext cx="10608971" cy="6181859"/>
          </a:xfrm>
        </p:spPr>
        <p:txBody>
          <a:bodyPr>
            <a:normAutofit/>
          </a:bodyPr>
          <a:lstStyle/>
          <a:p>
            <a:r>
              <a:rPr lang="en-US" sz="2400" dirty="0" smtClean="0"/>
              <a:t>Over the next hundred years, many mystery authors made their mark in literature:</a:t>
            </a:r>
          </a:p>
          <a:p>
            <a:r>
              <a:rPr lang="en-US" sz="2400" dirty="0" smtClean="0"/>
              <a:t>Sir Arthur Conan Doyle, G.K. Chesterton, Mary Roberts Rinehart, Agatha Christie, Dorothy Sayers, Ellery Queen, John Dickson </a:t>
            </a:r>
            <a:r>
              <a:rPr lang="en-US" sz="2400" dirty="0" err="1" smtClean="0"/>
              <a:t>Carr</a:t>
            </a:r>
            <a:r>
              <a:rPr lang="en-US" sz="2400" dirty="0" smtClean="0"/>
              <a:t>, and Dashiell Hammett</a:t>
            </a:r>
          </a:p>
          <a:p>
            <a:r>
              <a:rPr lang="en-US" sz="2400" dirty="0" smtClean="0"/>
              <a:t>Lawrence Trent (</a:t>
            </a:r>
            <a:r>
              <a:rPr lang="en-US" sz="2400" u="sng" dirty="0" smtClean="0"/>
              <a:t>Mystery Writer’s Handbook)</a:t>
            </a:r>
            <a:r>
              <a:rPr lang="en-US" sz="2400" dirty="0" smtClean="0"/>
              <a:t> says there are certain rules of a classic mystery:</a:t>
            </a:r>
          </a:p>
          <a:p>
            <a:pPr marL="457200" indent="-457200">
              <a:buAutoNum type="arabicPeriod"/>
            </a:pPr>
            <a:r>
              <a:rPr lang="en-US" sz="2400" dirty="0" smtClean="0"/>
              <a:t>There must be a crime and the reader must want to see its solution- he must long to see the mystery solved. </a:t>
            </a:r>
          </a:p>
          <a:p>
            <a:pPr marL="457200" indent="-457200">
              <a:buAutoNum type="arabicPeriod"/>
            </a:pPr>
            <a:r>
              <a:rPr lang="en-US" sz="2400" dirty="0" smtClean="0"/>
              <a:t>The criminal must appear reasonably early in  the story. The villain must be evident for a goodly portion of the book.</a:t>
            </a:r>
          </a:p>
          <a:p>
            <a:pPr marL="457200" indent="-457200">
              <a:buAutoNum type="arabicPeriod"/>
            </a:pPr>
            <a:r>
              <a:rPr lang="en-US" sz="2400" dirty="0" smtClean="0"/>
              <a:t>The author must be honest and all clues must be made available to the reader. The reader must know everything the protagonist knows. </a:t>
            </a:r>
          </a:p>
          <a:p>
            <a:pPr marL="457200" indent="-457200">
              <a:buAutoNum type="arabicPeriod"/>
            </a:pPr>
            <a:r>
              <a:rPr lang="en-US" sz="2400" dirty="0" smtClean="0"/>
              <a:t>The detective must evert effort to catch the criminal and the criminal must exert effort to fool the detective and escape from him. </a:t>
            </a:r>
          </a:p>
          <a:p>
            <a:endParaRPr lang="en-US" dirty="0"/>
          </a:p>
        </p:txBody>
      </p:sp>
    </p:spTree>
    <p:extLst>
      <p:ext uri="{BB962C8B-B14F-4D97-AF65-F5344CB8AC3E}">
        <p14:creationId xmlns:p14="http://schemas.microsoft.com/office/powerpoint/2010/main" val="378341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normAutofit/>
          </a:bodyPr>
          <a:lstStyle/>
          <a:p>
            <a:r>
              <a:rPr lang="en-US" sz="6000" b="1" dirty="0" smtClean="0"/>
              <a:t>Literature</a:t>
            </a:r>
            <a:endParaRPr lang="en-US" sz="6000" b="1" dirty="0"/>
          </a:p>
        </p:txBody>
      </p:sp>
      <p:sp>
        <p:nvSpPr>
          <p:cNvPr id="3" name="Content Placeholder 2"/>
          <p:cNvSpPr>
            <a:spLocks noGrp="1"/>
          </p:cNvSpPr>
          <p:nvPr>
            <p:ph idx="1"/>
          </p:nvPr>
        </p:nvSpPr>
        <p:spPr>
          <a:xfrm>
            <a:off x="685801" y="1146220"/>
            <a:ext cx="10995337" cy="5525035"/>
          </a:xfrm>
        </p:spPr>
        <p:txBody>
          <a:bodyPr>
            <a:normAutofit/>
          </a:bodyPr>
          <a:lstStyle/>
          <a:p>
            <a:r>
              <a:rPr lang="en-US" sz="3200" dirty="0" smtClean="0"/>
              <a:t>Mini-lesson: History of Mysteries and Elements of a Mystery. Post the elements of a mystery in the room. </a:t>
            </a:r>
          </a:p>
          <a:p>
            <a:r>
              <a:rPr lang="en-US" sz="3200" dirty="0" smtClean="0"/>
              <a:t>Activating Activity: </a:t>
            </a:r>
            <a:r>
              <a:rPr lang="en-US" sz="3200" u="sng" dirty="0" smtClean="0"/>
              <a:t>The Mysteries of Harris Burdick</a:t>
            </a:r>
            <a:r>
              <a:rPr lang="en-US" sz="3200" dirty="0"/>
              <a:t> </a:t>
            </a:r>
            <a:r>
              <a:rPr lang="en-US" sz="3200" dirty="0" smtClean="0"/>
              <a:t>by Chris Van </a:t>
            </a:r>
            <a:r>
              <a:rPr lang="en-US" sz="3200" dirty="0" err="1" smtClean="0"/>
              <a:t>Allsburg</a:t>
            </a:r>
            <a:r>
              <a:rPr lang="en-US" sz="3200" dirty="0" smtClean="0"/>
              <a:t>. Read the introduction of the book with the class. </a:t>
            </a:r>
          </a:p>
          <a:p>
            <a:r>
              <a:rPr lang="en-US" sz="3200" dirty="0" smtClean="0"/>
              <a:t>Display the pictures from the book to inspire students to come up with the story for the picture. Students can choose a picture of their own. They will write a short mystery to go with the picture.</a:t>
            </a:r>
            <a:endParaRPr lang="en-US" sz="3200" dirty="0"/>
          </a:p>
        </p:txBody>
      </p:sp>
    </p:spTree>
    <p:extLst>
      <p:ext uri="{BB962C8B-B14F-4D97-AF65-F5344CB8AC3E}">
        <p14:creationId xmlns:p14="http://schemas.microsoft.com/office/powerpoint/2010/main" val="371961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48" y="434693"/>
            <a:ext cx="2954271" cy="36496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428" y="4254825"/>
            <a:ext cx="1967459" cy="24322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432" y="4254825"/>
            <a:ext cx="1985655" cy="24097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4632" y="4304696"/>
            <a:ext cx="1843198" cy="237449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5084" y="1309407"/>
            <a:ext cx="2114188" cy="251162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0975" y="1309407"/>
            <a:ext cx="1954237" cy="248472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3602" y="1296556"/>
            <a:ext cx="1882818" cy="2510424"/>
          </a:xfrm>
          <a:prstGeom prst="rect">
            <a:avLst/>
          </a:prstGeom>
        </p:spPr>
      </p:pic>
    </p:spTree>
    <p:extLst>
      <p:ext uri="{BB962C8B-B14F-4D97-AF65-F5344CB8AC3E}">
        <p14:creationId xmlns:p14="http://schemas.microsoft.com/office/powerpoint/2010/main" val="91576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231820"/>
            <a:ext cx="11642502" cy="6626179"/>
          </a:xfrm>
        </p:spPr>
        <p:txBody>
          <a:bodyPr>
            <a:normAutofit/>
          </a:bodyPr>
          <a:lstStyle/>
          <a:p>
            <a:pPr marL="0" indent="0">
              <a:buNone/>
            </a:pPr>
            <a:r>
              <a:rPr lang="en-US" sz="3200" b="1" u="sng" dirty="0"/>
              <a:t>Other activities with mysteries: </a:t>
            </a:r>
          </a:p>
          <a:p>
            <a:r>
              <a:rPr lang="en-US" sz="2400" dirty="0"/>
              <a:t>1. Author study of a famous mystery author (see handouts). Students will research the author and then create a missing person’s report/ad for that author as the lead detective on the case.  Provide choice </a:t>
            </a:r>
            <a:r>
              <a:rPr lang="en-US" sz="2400" dirty="0" smtClean="0"/>
              <a:t>(TV </a:t>
            </a:r>
            <a:r>
              <a:rPr lang="en-US" sz="2400" dirty="0"/>
              <a:t>report, poster, fliers, milk carton, Emergency Alert system) on how to present their information on the missing author. Provide a list of possible authors, or give approval of student chosen mystery author. Requirements and rubric are included.</a:t>
            </a:r>
          </a:p>
          <a:p>
            <a:r>
              <a:rPr lang="en-US" sz="2400" dirty="0"/>
              <a:t>2. Choose several mystery authors (based on grade level) and a list of books from those authors. Students will read books independently, looking for evidence of mystery elements. Students keep a detective journal to keep track of information. Students will organize their notebook into sections to keep track of: Characters and descriptions, Settings, Clues (with page numbers). Distractions (red herrings), Plot, Conclusion, Evaluation (how would they improve the story? What would they add, take out, change to make the story better</a:t>
            </a:r>
            <a:r>
              <a:rPr lang="en-US" sz="2400" dirty="0" smtClean="0"/>
              <a:t>?)</a:t>
            </a:r>
          </a:p>
          <a:p>
            <a:endParaRPr lang="en-US" dirty="0"/>
          </a:p>
        </p:txBody>
      </p:sp>
    </p:spTree>
    <p:extLst>
      <p:ext uri="{BB962C8B-B14F-4D97-AF65-F5344CB8AC3E}">
        <p14:creationId xmlns:p14="http://schemas.microsoft.com/office/powerpoint/2010/main" val="267729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17755"/>
          </a:xfrm>
        </p:spPr>
        <p:txBody>
          <a:bodyPr>
            <a:normAutofit fontScale="90000"/>
          </a:bodyPr>
          <a:lstStyle/>
          <a:p>
            <a:r>
              <a:rPr lang="en-US" b="1" u="sng" dirty="0"/>
              <a:t>Other activities with </a:t>
            </a:r>
            <a:r>
              <a:rPr lang="en-US" b="1" u="sng" dirty="0" smtClean="0"/>
              <a:t>mysteries continued: </a:t>
            </a:r>
            <a:r>
              <a:rPr lang="en-US" b="1" u="sng" dirty="0"/>
              <a:t/>
            </a:r>
            <a:br>
              <a:rPr lang="en-US" b="1" u="sng" dirty="0"/>
            </a:br>
            <a:endParaRPr lang="en-US" dirty="0"/>
          </a:p>
        </p:txBody>
      </p:sp>
      <p:sp>
        <p:nvSpPr>
          <p:cNvPr id="3" name="Content Placeholder 2"/>
          <p:cNvSpPr>
            <a:spLocks noGrp="1"/>
          </p:cNvSpPr>
          <p:nvPr>
            <p:ph idx="1"/>
          </p:nvPr>
        </p:nvSpPr>
        <p:spPr>
          <a:xfrm>
            <a:off x="685801" y="1209369"/>
            <a:ext cx="10131425" cy="4581832"/>
          </a:xfrm>
        </p:spPr>
        <p:txBody>
          <a:bodyPr/>
          <a:lstStyle/>
          <a:p>
            <a:r>
              <a:rPr lang="en-US" sz="2000" dirty="0"/>
              <a:t>3. </a:t>
            </a:r>
            <a:r>
              <a:rPr lang="en-US" sz="2000" u="sng" dirty="0"/>
              <a:t>Five-Minute Whodunits</a:t>
            </a:r>
            <a:r>
              <a:rPr lang="en-US" sz="2000" dirty="0"/>
              <a:t> by Stan Smith, </a:t>
            </a:r>
            <a:r>
              <a:rPr lang="en-US" sz="2000" u="sng" dirty="0"/>
              <a:t>Whodunit- You Decide!</a:t>
            </a:r>
            <a:r>
              <a:rPr lang="en-US" sz="2000" dirty="0"/>
              <a:t> By </a:t>
            </a:r>
            <a:r>
              <a:rPr lang="en-US" sz="2000" dirty="0" err="1"/>
              <a:t>Hy</a:t>
            </a:r>
            <a:r>
              <a:rPr lang="en-US" sz="2000" dirty="0"/>
              <a:t> Conrad, </a:t>
            </a:r>
            <a:r>
              <a:rPr lang="en-US" sz="2000" u="sng" dirty="0"/>
              <a:t>Stories with Holes</a:t>
            </a:r>
            <a:r>
              <a:rPr lang="en-US" sz="2000" dirty="0"/>
              <a:t> by Nathan Levy, </a:t>
            </a:r>
            <a:r>
              <a:rPr lang="en-US" sz="2000" u="sng" dirty="0"/>
              <a:t>Great Whodunit Collection</a:t>
            </a:r>
            <a:r>
              <a:rPr lang="en-US" sz="2000" dirty="0"/>
              <a:t> by Jim </a:t>
            </a:r>
            <a:r>
              <a:rPr lang="en-US" sz="2000" dirty="0" err="1"/>
              <a:t>Sukach</a:t>
            </a:r>
            <a:r>
              <a:rPr lang="en-US" sz="2000" dirty="0"/>
              <a:t>. Introduce different mysteries to small groups and have them read and try to solve the mystery in 5-10  minutes. When giving their solution, groups must provide evidence to support their solution.  “I  know this because…” They can write their solutions if desired by the teacher.  Can be done every day as a deductive reasoning activity. </a:t>
            </a:r>
          </a:p>
          <a:p>
            <a:r>
              <a:rPr lang="en-US" sz="2000" dirty="0" smtClean="0"/>
              <a:t>4. Mystery Theater- go to </a:t>
            </a:r>
            <a:r>
              <a:rPr lang="en-US" sz="2000" dirty="0" smtClean="0">
                <a:hlinkClick r:id="rId2"/>
              </a:rPr>
              <a:t>www.merrimysteries.com</a:t>
            </a:r>
            <a:r>
              <a:rPr lang="en-US" sz="2000" dirty="0" smtClean="0"/>
              <a:t> and select a mystery reader’s theater for you age group and area of interest. Have students dress up as the characters from the mystery and act out the reader’s theater in class. We did Who Stole the Cookies from the Cookie Cupboard and had a brunch like Agatha’s: a Taste of Mystery in Atlanta. I made pancakes and the kids brought in toppings and syrup for the pancakes.</a:t>
            </a:r>
          </a:p>
          <a:p>
            <a:r>
              <a:rPr lang="en-US" sz="2000" dirty="0" smtClean="0"/>
              <a:t>5. In-school field Trip: </a:t>
            </a:r>
            <a:r>
              <a:rPr lang="en-US" sz="2000" dirty="0" smtClean="0">
                <a:hlinkClick r:id="rId3"/>
              </a:rPr>
              <a:t>www.laughingmatters.com</a:t>
            </a:r>
            <a:r>
              <a:rPr lang="en-US" sz="2000" dirty="0" smtClean="0"/>
              <a:t> from Atlanta. They will do a mystery reader’s theater with your group no matter the size. All students get a part to play.</a:t>
            </a:r>
            <a:endParaRPr lang="en-US" sz="2000" dirty="0"/>
          </a:p>
        </p:txBody>
      </p:sp>
    </p:spTree>
    <p:extLst>
      <p:ext uri="{BB962C8B-B14F-4D97-AF65-F5344CB8AC3E}">
        <p14:creationId xmlns:p14="http://schemas.microsoft.com/office/powerpoint/2010/main" val="141218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926" r="4255" b="8071"/>
          <a:stretch/>
        </p:blipFill>
        <p:spPr>
          <a:xfrm>
            <a:off x="601579" y="4331368"/>
            <a:ext cx="3429000" cy="2310063"/>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040" t="-571" r="18581"/>
          <a:stretch/>
        </p:blipFill>
        <p:spPr>
          <a:xfrm rot="16200000">
            <a:off x="482951" y="1213501"/>
            <a:ext cx="2911644" cy="3059398"/>
          </a:xfrm>
          <a:prstGeom prst="rect">
            <a:avLst/>
          </a:prstGeom>
        </p:spPr>
      </p:pic>
      <p:sp>
        <p:nvSpPr>
          <p:cNvPr id="8" name="TextBox 7"/>
          <p:cNvSpPr txBox="1"/>
          <p:nvPr/>
        </p:nvSpPr>
        <p:spPr>
          <a:xfrm>
            <a:off x="409074" y="385011"/>
            <a:ext cx="4932947" cy="646331"/>
          </a:xfrm>
          <a:prstGeom prst="rect">
            <a:avLst/>
          </a:prstGeom>
          <a:noFill/>
        </p:spPr>
        <p:txBody>
          <a:bodyPr wrap="square" rtlCol="0">
            <a:spAutoFit/>
          </a:bodyPr>
          <a:lstStyle/>
          <a:p>
            <a:r>
              <a:rPr lang="en-US" dirty="0" smtClean="0"/>
              <a:t>Who Stole the Cookies from the Cookie Cupboard? Mystery Theater Brunch</a:t>
            </a: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791" t="6770"/>
          <a:stretch/>
        </p:blipFill>
        <p:spPr>
          <a:xfrm>
            <a:off x="3753852" y="1031342"/>
            <a:ext cx="2823410" cy="2590514"/>
          </a:xfrm>
          <a:prstGeom prst="rect">
            <a:avLst/>
          </a:prstGeom>
        </p:spPr>
      </p:pic>
      <p:sp>
        <p:nvSpPr>
          <p:cNvPr id="10" name="TextBox 9"/>
          <p:cNvSpPr txBox="1"/>
          <p:nvPr/>
        </p:nvSpPr>
        <p:spPr>
          <a:xfrm>
            <a:off x="6596868" y="3180685"/>
            <a:ext cx="4948991" cy="369332"/>
          </a:xfrm>
          <a:prstGeom prst="rect">
            <a:avLst/>
          </a:prstGeom>
          <a:noFill/>
        </p:spPr>
        <p:txBody>
          <a:bodyPr wrap="square" rtlCol="0">
            <a:spAutoFit/>
          </a:bodyPr>
          <a:lstStyle/>
          <a:p>
            <a:pPr algn="r"/>
            <a:r>
              <a:rPr lang="en-US" dirty="0" smtClean="0"/>
              <a:t>Laughing Matters In-School Field Trip</a:t>
            </a:r>
            <a:endParaRPr lang="en-US"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8226" t="24516"/>
          <a:stretch/>
        </p:blipFill>
        <p:spPr>
          <a:xfrm>
            <a:off x="7370901" y="235747"/>
            <a:ext cx="4552394" cy="2808242"/>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t="10380" r="9078" b="1352"/>
          <a:stretch/>
        </p:blipFill>
        <p:spPr>
          <a:xfrm>
            <a:off x="8755259" y="3826042"/>
            <a:ext cx="3288352" cy="2394283"/>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3918" r="21082" b="14462"/>
          <a:stretch/>
        </p:blipFill>
        <p:spPr>
          <a:xfrm rot="5400000">
            <a:off x="5552964" y="3775856"/>
            <a:ext cx="2657492" cy="2622885"/>
          </a:xfrm>
          <a:prstGeom prst="rect">
            <a:avLst/>
          </a:prstGeom>
        </p:spPr>
      </p:pic>
    </p:spTree>
    <p:extLst>
      <p:ext uri="{BB962C8B-B14F-4D97-AF65-F5344CB8AC3E}">
        <p14:creationId xmlns:p14="http://schemas.microsoft.com/office/powerpoint/2010/main" val="245526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4445"/>
            <a:ext cx="10131425" cy="1456267"/>
          </a:xfrm>
        </p:spPr>
        <p:txBody>
          <a:bodyPr>
            <a:normAutofit/>
          </a:bodyPr>
          <a:lstStyle/>
          <a:p>
            <a:r>
              <a:rPr lang="en-US" sz="6600" b="1" dirty="0" smtClean="0"/>
              <a:t>MATH</a:t>
            </a:r>
            <a:endParaRPr lang="en-US" sz="6600" b="1" dirty="0"/>
          </a:p>
        </p:txBody>
      </p:sp>
      <p:sp>
        <p:nvSpPr>
          <p:cNvPr id="3" name="Content Placeholder 2"/>
          <p:cNvSpPr>
            <a:spLocks noGrp="1"/>
          </p:cNvSpPr>
          <p:nvPr>
            <p:ph idx="1"/>
          </p:nvPr>
        </p:nvSpPr>
        <p:spPr>
          <a:xfrm>
            <a:off x="685802" y="1210614"/>
            <a:ext cx="9333962" cy="5254580"/>
          </a:xfrm>
        </p:spPr>
        <p:txBody>
          <a:bodyPr>
            <a:normAutofit fontScale="92500"/>
          </a:bodyPr>
          <a:lstStyle/>
          <a:p>
            <a:pPr marL="0" indent="0">
              <a:buNone/>
            </a:pPr>
            <a:r>
              <a:rPr lang="en-US" sz="2800" dirty="0" smtClean="0"/>
              <a:t>Problem solving and logical thinking using:</a:t>
            </a:r>
          </a:p>
          <a:p>
            <a:r>
              <a:rPr lang="en-US" sz="2800" dirty="0" smtClean="0"/>
              <a:t>Exemplars.com (county subscription required)</a:t>
            </a:r>
          </a:p>
          <a:p>
            <a:r>
              <a:rPr lang="en-US" sz="2800" u="sng" dirty="0" smtClean="0"/>
              <a:t>Get it Together: Math Problems for Groups (Grades 4-12)</a:t>
            </a:r>
            <a:r>
              <a:rPr lang="en-US" sz="2800" dirty="0" smtClean="0"/>
              <a:t>  by Tim Erickson</a:t>
            </a:r>
          </a:p>
          <a:p>
            <a:r>
              <a:rPr lang="en-US" sz="2800" u="sng" dirty="0" smtClean="0"/>
              <a:t>United We Solve: Math Problems for Groups (Grades 5-10) </a:t>
            </a:r>
            <a:r>
              <a:rPr lang="en-US" sz="2800" dirty="0" smtClean="0"/>
              <a:t>by Tim Erickson</a:t>
            </a:r>
          </a:p>
          <a:p>
            <a:r>
              <a:rPr lang="en-US" sz="2800" u="sng" dirty="0" smtClean="0"/>
              <a:t>Math Mysteries</a:t>
            </a:r>
            <a:r>
              <a:rPr lang="en-US" sz="2800" dirty="0" smtClean="0"/>
              <a:t> by Jack </a:t>
            </a:r>
            <a:r>
              <a:rPr lang="en-US" sz="2800" dirty="0" err="1" smtClean="0"/>
              <a:t>Silbert</a:t>
            </a:r>
            <a:endParaRPr lang="en-US" sz="2800" dirty="0" smtClean="0"/>
          </a:p>
          <a:p>
            <a:r>
              <a:rPr lang="en-US" sz="2800" dirty="0" smtClean="0"/>
              <a:t>Math Maven’s </a:t>
            </a:r>
            <a:r>
              <a:rPr lang="en-US" sz="2800" dirty="0"/>
              <a:t>Mysteries (</a:t>
            </a:r>
            <a:r>
              <a:rPr lang="en-US" sz="2800" dirty="0">
                <a:hlinkClick r:id="rId2"/>
              </a:rPr>
              <a:t>http://teacher.scholastic.com/maven</a:t>
            </a:r>
            <a:r>
              <a:rPr lang="en-US" sz="2800" dirty="0" smtClean="0">
                <a:hlinkClick r:id="rId2"/>
              </a:rPr>
              <a:t>/</a:t>
            </a:r>
            <a:r>
              <a:rPr lang="en-US" sz="2800" dirty="0" smtClean="0"/>
              <a:t>)</a:t>
            </a:r>
          </a:p>
          <a:p>
            <a:r>
              <a:rPr lang="en-US" sz="2800" dirty="0" smtClean="0"/>
              <a:t>Marcy Cook math (K-8)  </a:t>
            </a:r>
          </a:p>
          <a:p>
            <a:r>
              <a:rPr lang="en-US" sz="2800" dirty="0" smtClean="0"/>
              <a:t> www.marcycookmath.com</a:t>
            </a:r>
          </a:p>
          <a:p>
            <a:endParaRPr lang="en-US" u="sng" dirty="0"/>
          </a:p>
        </p:txBody>
      </p:sp>
      <p:pic>
        <p:nvPicPr>
          <p:cNvPr id="4" name="Picture 3"/>
          <p:cNvPicPr>
            <a:picLocks noChangeAspect="1"/>
          </p:cNvPicPr>
          <p:nvPr/>
        </p:nvPicPr>
        <p:blipFill>
          <a:blip r:embed="rId3"/>
          <a:stretch>
            <a:fillRect/>
          </a:stretch>
        </p:blipFill>
        <p:spPr>
          <a:xfrm>
            <a:off x="9870628" y="296214"/>
            <a:ext cx="1893193" cy="2543182"/>
          </a:xfrm>
          <a:prstGeom prst="rect">
            <a:avLst/>
          </a:prstGeom>
        </p:spPr>
      </p:pic>
      <p:pic>
        <p:nvPicPr>
          <p:cNvPr id="5" name="Picture 4"/>
          <p:cNvPicPr>
            <a:picLocks noChangeAspect="1"/>
          </p:cNvPicPr>
          <p:nvPr/>
        </p:nvPicPr>
        <p:blipFill>
          <a:blip r:embed="rId4"/>
          <a:stretch>
            <a:fillRect/>
          </a:stretch>
        </p:blipFill>
        <p:spPr>
          <a:xfrm>
            <a:off x="10114767" y="2957176"/>
            <a:ext cx="1901222" cy="2374677"/>
          </a:xfrm>
          <a:prstGeom prst="rect">
            <a:avLst/>
          </a:prstGeom>
        </p:spPr>
      </p:pic>
      <p:pic>
        <p:nvPicPr>
          <p:cNvPr id="6" name="Picture 5"/>
          <p:cNvPicPr>
            <a:picLocks noChangeAspect="1"/>
          </p:cNvPicPr>
          <p:nvPr/>
        </p:nvPicPr>
        <p:blipFill>
          <a:blip r:embed="rId5"/>
          <a:stretch>
            <a:fillRect/>
          </a:stretch>
        </p:blipFill>
        <p:spPr>
          <a:xfrm>
            <a:off x="7804596" y="4031087"/>
            <a:ext cx="1931831" cy="2434107"/>
          </a:xfrm>
          <a:prstGeom prst="rect">
            <a:avLst/>
          </a:prstGeom>
        </p:spPr>
      </p:pic>
    </p:spTree>
    <p:extLst>
      <p:ext uri="{BB962C8B-B14F-4D97-AF65-F5344CB8AC3E}">
        <p14:creationId xmlns:p14="http://schemas.microsoft.com/office/powerpoint/2010/main" val="3373184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723</TotalTime>
  <Words>1639</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It’s  a Mystery</vt:lpstr>
      <vt:lpstr>History of the mystery </vt:lpstr>
      <vt:lpstr>PowerPoint Presentation</vt:lpstr>
      <vt:lpstr>Literature</vt:lpstr>
      <vt:lpstr>PowerPoint Presentation</vt:lpstr>
      <vt:lpstr>PowerPoint Presentation</vt:lpstr>
      <vt:lpstr>Other activities with mysteries continued:  </vt:lpstr>
      <vt:lpstr>PowerPoint Presentation</vt:lpstr>
      <vt:lpstr>MATH</vt:lpstr>
      <vt:lpstr>PowerPoint Presentation</vt:lpstr>
      <vt:lpstr>SCIENCE</vt:lpstr>
      <vt:lpstr>Activating Activities</vt:lpstr>
      <vt:lpstr>PowerPoint Presentation</vt:lpstr>
      <vt:lpstr>Are you ready?</vt:lpstr>
      <vt:lpstr>PowerPoint Presentation</vt:lpstr>
      <vt:lpstr>Other Games you can Play</vt:lpstr>
      <vt:lpstr>Other Resources</vt:lpstr>
      <vt:lpstr>Still More Resources</vt:lpstr>
      <vt:lpstr>Any Questions?????</vt:lpstr>
      <vt:lpstr>If you would like further information, please contact us:  Tanya Hampton thampton@rockdale.k12.ga.us Stephanie Tyler styler@rockdale.k12.ga.us Rockdale County Public Schools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Mystery</dc:title>
  <dc:creator>Stephanie Tyler - Program Challenge</dc:creator>
  <cp:lastModifiedBy>Tanya Hampton - Program Challenge</cp:lastModifiedBy>
  <cp:revision>34</cp:revision>
  <dcterms:created xsi:type="dcterms:W3CDTF">2016-03-03T19:56:57Z</dcterms:created>
  <dcterms:modified xsi:type="dcterms:W3CDTF">2016-03-12T23:27:04Z</dcterms:modified>
</cp:coreProperties>
</file>